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9" r:id="rId4"/>
    <p:sldId id="258" r:id="rId5"/>
    <p:sldId id="259" r:id="rId6"/>
    <p:sldId id="266" r:id="rId7"/>
    <p:sldId id="272" r:id="rId8"/>
    <p:sldId id="276" r:id="rId9"/>
    <p:sldId id="277" r:id="rId10"/>
    <p:sldId id="278" r:id="rId11"/>
    <p:sldId id="273" r:id="rId12"/>
    <p:sldId id="275" r:id="rId13"/>
    <p:sldId id="280" r:id="rId14"/>
    <p:sldId id="283" r:id="rId15"/>
    <p:sldId id="270" r:id="rId16"/>
    <p:sldId id="269" r:id="rId17"/>
    <p:sldId id="282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CB27C-1071-45D8-8B9F-D125927EF4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EF5A77-81EB-4B6A-9FD3-C88A023C7A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F1245-5F47-426E-8014-5CA84F6FD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2BA7F-E8C2-4972-84DB-67994AB6A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91603-67FE-4D08-8B11-7C81361FF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2939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6247F-DF6E-4D98-A3C2-472374DB9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D3056A-844A-478E-8969-3E2955B33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1845C-F336-4ACA-9190-5268289F9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2A6B69-CCE8-4085-AC2B-FAEBA17CA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2C595-3D88-4239-A66C-6149BCCE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7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846C48-1BA0-43BB-BC6D-1F2779BF0D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DEF312-36E1-4540-9C1C-01C3EC00BE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6EEC8-2FA7-4AF0-9179-1B670903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2521A-C079-4007-9692-C3AB0E0B5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0F746-4FE0-435C-9FDD-4F1965AED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3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961BB-DB82-4C55-AED7-B8166C30A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B1038-1F9E-4F83-9E9C-12B6E5A63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06E5DD-8E7A-49F9-B767-C93F4E96B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FB84F-E327-408B-8895-62B2040CD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78979-23DA-4F37-B386-C2C40920D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401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5726C-E29E-426B-8319-CEED99D62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F7274-03D6-4D22-82C9-64BEF96CF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A0E083-9263-4C7E-8CC5-E863704E0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8F830-DF8A-46A9-8473-FD756F92B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67A1B-7D16-415F-9335-1D27FA42D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65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C1C8-82EB-494D-89E5-BAA849CB3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E43F6-BB6E-4AE9-BE80-6AA43E6B90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B4808-CCD3-47C3-8707-2B975DE4C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FD8AA5-CCD4-4FC7-AF17-78895A2EF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E74B9C-F96D-4199-8017-6A21EBCF5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7FAD93-B3E0-4995-ADA9-5B30E0280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064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B7C46-6B50-4981-8D73-20FCA86206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D88C1-C3B5-459F-ADBC-6963FCF699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6F188D-DB0C-47D7-B993-D9FB3CE174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3EDA64-FE90-4BDC-95FD-DD07484FB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84EC18-3968-4B43-A18E-D9E39AE91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14475B8-1D6E-4642-9D3B-A0D08C3E0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2CBD09-4897-4025-8CC4-0CCA9BBD7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0A0888-7799-4463-9070-70CFF1DB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631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5A656-BD8C-47CF-AA8C-85CF5FC20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784582-A871-4CFD-9AFE-E40436C4E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B6F4B4-8B90-482E-9CE6-E5A82651D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960AD1-5928-4B08-9171-5782A74E5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53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762C6F-1091-47FA-81E2-167D2D76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E21A0-6254-4303-8F37-99044AB8D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9D7D6-8CF5-45A9-9964-D7A875A0C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04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424E5-5030-4888-A892-59AC201A6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0EFB1-2415-4A1C-A4DC-0B982BB30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A22331-B32F-455D-843D-DD7AA8007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438D1-5613-4798-AA2E-9061CC7F7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E94C38-EE9A-487C-8C70-A7FEA08B33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C002C2-40DF-4449-A3DC-9B2155E82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84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6D266-FA63-48E1-9E0D-0EA392A20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EBAE04-A66C-45B2-BDD2-A28CF50F3F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B2147-2DD7-4619-A26B-5028F08C24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5048DC-15BA-4325-809E-10A692B6D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A55F82-E36D-4159-A695-B31336D0E9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B56EA-D7A2-4D2E-93DC-92C73734D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69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E6D692-D6A5-4F96-AAF8-271BB185B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CE2CC-1EC9-4663-9F7E-B65E1CD608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14831-D4B8-4D85-937B-8861799E7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BDB92-AF03-440E-B67F-D964D827591A}" type="datetimeFigureOut">
              <a:rPr lang="en-US" smtClean="0"/>
              <a:t>5/29/2020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2241A-4B3D-4F8C-9A6D-BB5BBE92BD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BE762-D83F-49A5-9F79-7D7338F409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417AE4-F2E7-41C0-838B-1219452B7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30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DC73-FADC-4B94-87D7-739DF64853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Radix Query Interface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0D8723-89D4-4D7F-A629-062C5707C5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88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DD7E2-4F32-444F-86E7-28AC22A26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a dynamic range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39D9EB-AA76-4A1D-8AF9-8002023CDA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8160"/>
            <a:ext cx="7127301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3F178F-9CBF-4EFA-B13A-20E1B4B24ECB}"/>
              </a:ext>
            </a:extLst>
          </p:cNvPr>
          <p:cNvSpPr txBox="1"/>
          <p:nvPr/>
        </p:nvSpPr>
        <p:spPr>
          <a:xfrm>
            <a:off x="8096250" y="1828800"/>
            <a:ext cx="374332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 the legend here marked in red:</a:t>
            </a:r>
          </a:p>
          <a:p>
            <a:r>
              <a:rPr lang="en-US" dirty="0"/>
              <a:t>We calculate these ranges from the data and display a legend like this or accept a range to display in the options like in the previous slide.</a:t>
            </a:r>
          </a:p>
          <a:p>
            <a:endParaRPr lang="en-US" dirty="0"/>
          </a:p>
          <a:p>
            <a:r>
              <a:rPr lang="en-US" dirty="0"/>
              <a:t>We can also try to make this legend interactive(“Click to show/hide layers”)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D52841D-2FA4-4CE6-B6A6-0BF3F6A08502}"/>
              </a:ext>
            </a:extLst>
          </p:cNvPr>
          <p:cNvSpPr/>
          <p:nvPr/>
        </p:nvSpPr>
        <p:spPr>
          <a:xfrm>
            <a:off x="838201" y="3800475"/>
            <a:ext cx="892946" cy="225742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555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A7FB-4B18-4F6B-BE4D-E10D778A2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17" y="800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Temporal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5AB5D-5D8B-4024-A9A4-27BFAA2222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7886" y="1253331"/>
            <a:ext cx="10515600" cy="816127"/>
          </a:xfrm>
        </p:spPr>
        <p:txBody>
          <a:bodyPr>
            <a:normAutofit/>
          </a:bodyPr>
          <a:lstStyle/>
          <a:p>
            <a:r>
              <a:rPr lang="en-IN" sz="2400" dirty="0"/>
              <a:t>Idea: Input time-period of interest from user: Slider with a lower bound and upper bound slider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C7F893-DA73-4D33-BD15-1B10B4325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74" y="2069458"/>
            <a:ext cx="5286375" cy="309309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4932D6A-54A0-4B17-BCFE-A7906EC2A258}"/>
              </a:ext>
            </a:extLst>
          </p:cNvPr>
          <p:cNvSpPr/>
          <p:nvPr/>
        </p:nvSpPr>
        <p:spPr>
          <a:xfrm>
            <a:off x="9439275" y="3019425"/>
            <a:ext cx="2544839" cy="10477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29DEB-1162-4108-8A64-6ADADF9C4F02}"/>
              </a:ext>
            </a:extLst>
          </p:cNvPr>
          <p:cNvSpPr txBox="1"/>
          <p:nvPr/>
        </p:nvSpPr>
        <p:spPr>
          <a:xfrm>
            <a:off x="207886" y="2053844"/>
            <a:ext cx="6516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Feature specific input? Or stand-alone constraint that applies to all data loaded at that time?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50768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9461-4433-4862-8D28-6403302BD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878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/>
              <a:t>Stat chart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0400-0A93-4722-A68D-90607544C19A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Autofit/>
          </a:bodyPr>
          <a:lstStyle/>
          <a:p>
            <a:r>
              <a:rPr lang="en-IN" sz="2400" dirty="0"/>
              <a:t>Idea: Popup / collapsible section</a:t>
            </a:r>
          </a:p>
          <a:p>
            <a:r>
              <a:rPr lang="en-IN" sz="2400" dirty="0"/>
              <a:t>Structure: list of plot options</a:t>
            </a:r>
          </a:p>
          <a:p>
            <a:r>
              <a:rPr lang="en-IN" sz="2400" dirty="0"/>
              <a:t>Plot categories</a:t>
            </a:r>
          </a:p>
          <a:p>
            <a:r>
              <a:rPr lang="en-IN" sz="2400" dirty="0"/>
              <a:t>X and y features</a:t>
            </a:r>
          </a:p>
          <a:p>
            <a:r>
              <a:rPr lang="en-IN" sz="2400" dirty="0"/>
              <a:t>Stacked charts -&gt; comma </a:t>
            </a:r>
          </a:p>
          <a:p>
            <a:pPr marL="0" indent="0">
              <a:buNone/>
            </a:pPr>
            <a:r>
              <a:rPr lang="en-IN" sz="2400" dirty="0"/>
              <a:t>separated fields. E.g. y variable.</a:t>
            </a:r>
          </a:p>
          <a:p>
            <a:pPr marL="0" indent="0">
              <a:buNone/>
            </a:pPr>
            <a:endParaRPr lang="en-IN" sz="2400" dirty="0"/>
          </a:p>
          <a:p>
            <a:r>
              <a:rPr lang="en-IN" sz="2400" dirty="0"/>
              <a:t>Output: Modal Popup with time sliders to vary data.(polygon – features – graph mapping)</a:t>
            </a:r>
          </a:p>
          <a:p>
            <a:r>
              <a:rPr lang="en-IN" sz="2400" dirty="0"/>
              <a:t>Export image. 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9A2B97-92D1-42F3-BE3A-083B10C3D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029" y="965762"/>
            <a:ext cx="6005080" cy="397036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1390DF9-1DCC-4C85-98A9-8C34C30DE400}"/>
              </a:ext>
            </a:extLst>
          </p:cNvPr>
          <p:cNvSpPr/>
          <p:nvPr/>
        </p:nvSpPr>
        <p:spPr>
          <a:xfrm>
            <a:off x="5983550" y="3329126"/>
            <a:ext cx="1038687" cy="1686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>
                <a:solidFill>
                  <a:schemeClr val="tx1"/>
                </a:solidFill>
              </a:rPr>
              <a:t>Mpg, distance</a:t>
            </a:r>
            <a:endParaRPr lang="en-US" sz="1100" dirty="0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D2A0DB-233F-4655-A557-359B7D5F6F43}"/>
              </a:ext>
            </a:extLst>
          </p:cNvPr>
          <p:cNvSpPr/>
          <p:nvPr/>
        </p:nvSpPr>
        <p:spPr>
          <a:xfrm>
            <a:off x="5983550" y="3151188"/>
            <a:ext cx="1207363" cy="3466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87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78EC8A-656D-4270-8661-59BAC5593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512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Tracking user query progress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9FCAC3-89F7-4359-A251-37F1DEE6BF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504"/>
          <a:stretch/>
        </p:blipFill>
        <p:spPr>
          <a:xfrm>
            <a:off x="1004887" y="1388467"/>
            <a:ext cx="10182225" cy="546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47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17310-CB7A-4FE0-B24D-404867066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505" y="77109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Timeline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E182B08-1DF0-4BEC-A3F0-5F92636AB4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0" y="148564"/>
            <a:ext cx="5715495" cy="21490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1E7876F-B39A-42A9-B534-F7324F78FD31}"/>
              </a:ext>
            </a:extLst>
          </p:cNvPr>
          <p:cNvSpPr txBox="1"/>
          <p:nvPr/>
        </p:nvSpPr>
        <p:spPr>
          <a:xfrm>
            <a:off x="257452" y="1420427"/>
            <a:ext cx="58385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   Dynamically add new steps reflecting actions.</a:t>
            </a:r>
          </a:p>
          <a:p>
            <a:pPr marL="285750" indent="-285750">
              <a:buFontTx/>
              <a:buChar char="-"/>
            </a:pPr>
            <a:r>
              <a:rPr lang="en-US" dirty="0"/>
              <a:t>Save snapshot of </a:t>
            </a:r>
            <a:r>
              <a:rPr lang="en-US" dirty="0" err="1"/>
              <a:t>dataframe</a:t>
            </a:r>
            <a:r>
              <a:rPr lang="en-US" dirty="0"/>
              <a:t>/RDD after each step.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Allows to step back to that place in time.</a:t>
            </a:r>
          </a:p>
          <a:p>
            <a:pPr marL="285750" indent="-285750">
              <a:buFontTx/>
              <a:buChar char="-"/>
            </a:pPr>
            <a:r>
              <a:rPr lang="en-US" dirty="0"/>
              <a:t>Reset button to start again, (save button to save </a:t>
            </a:r>
            <a:r>
              <a:rPr lang="en-US" dirty="0" err="1"/>
              <a:t>progess</a:t>
            </a:r>
            <a:r>
              <a:rPr lang="en-US" dirty="0"/>
              <a:t>)</a:t>
            </a:r>
          </a:p>
          <a:p>
            <a:pPr marL="285750" indent="-285750">
              <a:buFontTx/>
              <a:buChar char="-"/>
            </a:pPr>
            <a:r>
              <a:rPr lang="en-US" dirty="0"/>
              <a:t>Allows branching if any changes in history are made.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8DCBAD-DFD9-4755-888B-77B14DF574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192" y="2932442"/>
            <a:ext cx="2944890" cy="38497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BF53EA-4219-4A48-80EB-2C964171A018}"/>
              </a:ext>
            </a:extLst>
          </p:cNvPr>
          <p:cNvSpPr txBox="1"/>
          <p:nvPr/>
        </p:nvSpPr>
        <p:spPr>
          <a:xfrm>
            <a:off x="3835153" y="3836170"/>
            <a:ext cx="22292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Like the git commit graph.</a:t>
            </a:r>
          </a:p>
          <a:p>
            <a:endParaRPr lang="en-US" dirty="0"/>
          </a:p>
        </p:txBody>
      </p:sp>
      <p:pic>
        <p:nvPicPr>
          <p:cNvPr id="8" name="Content Placeholder 11">
            <a:extLst>
              <a:ext uri="{FF2B5EF4-FFF2-40B4-BE49-F238E27FC236}">
                <a16:creationId xmlns:a16="http://schemas.microsoft.com/office/drawing/2014/main" id="{42A1104B-5FE2-456C-96AF-AD5229215D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627" y="2746584"/>
            <a:ext cx="5222339" cy="34718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AB9A411-97B0-441E-8A00-2492EB5FB36F}"/>
              </a:ext>
            </a:extLst>
          </p:cNvPr>
          <p:cNvSpPr txBox="1"/>
          <p:nvPr/>
        </p:nvSpPr>
        <p:spPr>
          <a:xfrm>
            <a:off x="6334125" y="6218418"/>
            <a:ext cx="4483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Merged Flow Graph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597E214-7D17-426C-820B-CD6E59AEBB71}"/>
              </a:ext>
            </a:extLst>
          </p:cNvPr>
          <p:cNvCxnSpPr>
            <a:stCxn id="4" idx="2"/>
          </p:cNvCxnSpPr>
          <p:nvPr/>
        </p:nvCxnSpPr>
        <p:spPr>
          <a:xfrm flipH="1">
            <a:off x="8953500" y="2297590"/>
            <a:ext cx="248" cy="634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A952F55-2DB5-41EB-89F4-DA72980DB9FF}"/>
              </a:ext>
            </a:extLst>
          </p:cNvPr>
          <p:cNvCxnSpPr>
            <a:stCxn id="6" idx="3"/>
          </p:cNvCxnSpPr>
          <p:nvPr/>
        </p:nvCxnSpPr>
        <p:spPr>
          <a:xfrm>
            <a:off x="3584082" y="4857329"/>
            <a:ext cx="2637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539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3356-55C0-4A48-B47A-9BC0DCDDD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877" y="-8202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Aggregation Bin plot</a:t>
            </a:r>
          </a:p>
        </p:txBody>
      </p:sp>
      <p:pic>
        <p:nvPicPr>
          <p:cNvPr id="8" name="aggregationbins">
            <a:hlinkClick r:id="" action="ppaction://media"/>
            <a:extLst>
              <a:ext uri="{FF2B5EF4-FFF2-40B4-BE49-F238E27FC236}">
                <a16:creationId xmlns:a16="http://schemas.microsoft.com/office/drawing/2014/main" id="{9DED170F-79A8-4260-AF81-D239487BA0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877" y="1325563"/>
            <a:ext cx="7891463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0519776-8168-4846-A057-A89A60F0F739}"/>
              </a:ext>
            </a:extLst>
          </p:cNvPr>
          <p:cNvSpPr txBox="1"/>
          <p:nvPr/>
        </p:nvSpPr>
        <p:spPr>
          <a:xfrm>
            <a:off x="656947" y="6105941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</a:t>
            </a:r>
            <a:r>
              <a:rPr lang="en-US" dirty="0" err="1"/>
              <a:t>maptimeboston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A2B9BD-E723-4B63-BD25-EBA96EC9CCD9}"/>
              </a:ext>
            </a:extLst>
          </p:cNvPr>
          <p:cNvSpPr txBox="1"/>
          <p:nvPr/>
        </p:nvSpPr>
        <p:spPr>
          <a:xfrm>
            <a:off x="8629095" y="1624614"/>
            <a:ext cx="34179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will have to calculate these aggregated values for chosen/correlated features.</a:t>
            </a:r>
          </a:p>
          <a:p>
            <a:endParaRPr lang="en-US" dirty="0"/>
          </a:p>
          <a:p>
            <a:r>
              <a:rPr lang="en-US" dirty="0"/>
              <a:t>Then we can combine each with </a:t>
            </a:r>
            <a:r>
              <a:rPr lang="en-US" b="1" dirty="0"/>
              <a:t>an icon</a:t>
            </a:r>
            <a:r>
              <a:rPr lang="en-US" dirty="0"/>
              <a:t> to display on a </a:t>
            </a:r>
            <a:r>
              <a:rPr lang="en-US" dirty="0" err="1"/>
              <a:t>minimap</a:t>
            </a:r>
            <a:r>
              <a:rPr lang="en-US" dirty="0"/>
              <a:t> of a lower resolution.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4798E2-FC40-4E13-90CC-D3795720667A}"/>
              </a:ext>
            </a:extLst>
          </p:cNvPr>
          <p:cNvSpPr txBox="1"/>
          <p:nvPr/>
        </p:nvSpPr>
        <p:spPr>
          <a:xfrm>
            <a:off x="8505825" y="5362575"/>
            <a:ext cx="2105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Play this video for a demo.</a:t>
            </a:r>
          </a:p>
        </p:txBody>
      </p:sp>
    </p:spTree>
    <p:extLst>
      <p:ext uri="{BB962C8B-B14F-4D97-AF65-F5344CB8AC3E}">
        <p14:creationId xmlns:p14="http://schemas.microsoft.com/office/powerpoint/2010/main" val="167070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A49DC-6AE4-43A9-9788-A783EFD1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2DC648-AC85-4CFF-96BC-76751414C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1" y="1690688"/>
            <a:ext cx="2607274" cy="3122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9FD4B5-7831-4C7B-B19D-A12120A3D518}"/>
              </a:ext>
            </a:extLst>
          </p:cNvPr>
          <p:cNvSpPr txBox="1"/>
          <p:nvPr/>
        </p:nvSpPr>
        <p:spPr>
          <a:xfrm>
            <a:off x="3886200" y="1504950"/>
            <a:ext cx="757495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mark the different points of interest.(drops or jumps in correlated values)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First: find the feature with highest relevance(correlation) to current feature.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E.g</a:t>
            </a:r>
            <a:r>
              <a:rPr lang="en-US" dirty="0"/>
              <a:t> Arable Land and Water Consumption in Nevada.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Second: Derive a relative scale for the values of the correlated feature in the area.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E.g. Aggregation of County-wise consumption of water in the nearby districts to users area of interest.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Counties around Lake Tahoe, Hoover Dam and the Colorado River may have higher water consumption and areas with potential for conversion to irrigated fields can be discovered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Third: Aggregate the relative measures for surrounding areas visible in </a:t>
            </a:r>
            <a:r>
              <a:rPr lang="en-US" dirty="0" err="1"/>
              <a:t>minimap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Fourth: Create Text-Numeric-Symbolic icon to represent the relative measure.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69C6C-0502-4157-BE95-2DFCF9B37C3B}"/>
              </a:ext>
            </a:extLst>
          </p:cNvPr>
          <p:cNvSpPr txBox="1"/>
          <p:nvPr/>
        </p:nvSpPr>
        <p:spPr>
          <a:xfrm>
            <a:off x="1949150" y="2438400"/>
            <a:ext cx="509965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20KL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82179-E6BB-4819-9848-7F4F144D8CD0}"/>
              </a:ext>
            </a:extLst>
          </p:cNvPr>
          <p:cNvSpPr txBox="1"/>
          <p:nvPr/>
        </p:nvSpPr>
        <p:spPr>
          <a:xfrm>
            <a:off x="2549226" y="2603436"/>
            <a:ext cx="509965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35KL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B0FE93-4DB8-4D96-8154-8B71DB6CB30A}"/>
              </a:ext>
            </a:extLst>
          </p:cNvPr>
          <p:cNvSpPr txBox="1"/>
          <p:nvPr/>
        </p:nvSpPr>
        <p:spPr>
          <a:xfrm>
            <a:off x="2849264" y="3048160"/>
            <a:ext cx="509965" cy="2769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50KL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9A9453-F08C-46FE-B2E5-E4C771607B5B}"/>
              </a:ext>
            </a:extLst>
          </p:cNvPr>
          <p:cNvSpPr txBox="1"/>
          <p:nvPr/>
        </p:nvSpPr>
        <p:spPr>
          <a:xfrm>
            <a:off x="945551" y="4813145"/>
            <a:ext cx="2607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 for ground-water in surrounding area</a:t>
            </a:r>
          </a:p>
        </p:txBody>
      </p:sp>
    </p:spTree>
    <p:extLst>
      <p:ext uri="{BB962C8B-B14F-4D97-AF65-F5344CB8AC3E}">
        <p14:creationId xmlns:p14="http://schemas.microsoft.com/office/powerpoint/2010/main" val="3828713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93742-AFEB-45B5-B27D-A5E97893E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971" y="293980"/>
            <a:ext cx="10515600" cy="1325563"/>
          </a:xfrm>
        </p:spPr>
        <p:txBody>
          <a:bodyPr/>
          <a:lstStyle/>
          <a:p>
            <a:r>
              <a:rPr lang="en-US" dirty="0"/>
              <a:t>Map level implementation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C043AB-ACE3-4A5A-850D-FC466D4CD3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971" y="1825625"/>
            <a:ext cx="6487138" cy="435133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D60586B-AD35-4EA6-8351-ECBE77A77E8F}"/>
              </a:ext>
            </a:extLst>
          </p:cNvPr>
          <p:cNvSpPr/>
          <p:nvPr/>
        </p:nvSpPr>
        <p:spPr>
          <a:xfrm>
            <a:off x="5357812" y="4484981"/>
            <a:ext cx="1476375" cy="14859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D646DC-F300-41E9-BC9A-AB13A10619B4}"/>
              </a:ext>
            </a:extLst>
          </p:cNvPr>
          <p:cNvSpPr txBox="1"/>
          <p:nvPr/>
        </p:nvSpPr>
        <p:spPr>
          <a:xfrm>
            <a:off x="7190913" y="1589103"/>
            <a:ext cx="48294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 far I have made a collapsible </a:t>
            </a:r>
            <a:r>
              <a:rPr lang="en-US" dirty="0" err="1"/>
              <a:t>minimap</a:t>
            </a:r>
            <a:r>
              <a:rPr lang="en-US" dirty="0"/>
              <a:t>. Which can represent layers and markers with popups.</a:t>
            </a:r>
          </a:p>
        </p:txBody>
      </p:sp>
    </p:spTree>
    <p:extLst>
      <p:ext uri="{BB962C8B-B14F-4D97-AF65-F5344CB8AC3E}">
        <p14:creationId xmlns:p14="http://schemas.microsoft.com/office/powerpoint/2010/main" val="5738850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2E9AD-16AD-4187-8EAB-D8AFE99BE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17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TODO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745DE-F8EC-41A9-8E35-E9E6743637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- Analytics graphs (e.g. correlation matrix, building a linear model, plotting clusters (e.g. k-means, </a:t>
            </a:r>
            <a:r>
              <a:rPr lang="en-US" sz="2400" dirty="0" err="1"/>
              <a:t>dbscan</a:t>
            </a:r>
            <a:r>
              <a:rPr lang="en-US" sz="2400" dirty="0"/>
              <a:t>)</a:t>
            </a:r>
          </a:p>
          <a:p>
            <a:pPr>
              <a:buFontTx/>
              <a:buChar char="-"/>
            </a:pPr>
            <a:r>
              <a:rPr lang="en-US" sz="2400" dirty="0"/>
              <a:t>Radar view aggregation demo</a:t>
            </a:r>
          </a:p>
          <a:p>
            <a:pPr>
              <a:buFontTx/>
              <a:buChar char="-"/>
            </a:pPr>
            <a:r>
              <a:rPr lang="en-US" sz="2400" dirty="0"/>
              <a:t>Dynamic Updating for timeline</a:t>
            </a:r>
          </a:p>
          <a:p>
            <a:pPr>
              <a:buFontTx/>
              <a:buChar char="-"/>
            </a:pPr>
            <a:endParaRPr lang="en-US" sz="2400" dirty="0"/>
          </a:p>
          <a:p>
            <a:pPr>
              <a:buFontTx/>
              <a:buChar char="-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06680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051D9-0326-48B7-A84A-C3C6AC76B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Current Interface</a:t>
            </a:r>
          </a:p>
        </p:txBody>
      </p:sp>
      <p:pic>
        <p:nvPicPr>
          <p:cNvPr id="5" name="Content Placeholder 4" descr="A screenshot of a map&#10;&#10;Description automatically generated">
            <a:extLst>
              <a:ext uri="{FF2B5EF4-FFF2-40B4-BE49-F238E27FC236}">
                <a16:creationId xmlns:a16="http://schemas.microsoft.com/office/drawing/2014/main" id="{58CAB979-8A52-4E86-820E-053086FA70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3"/>
          <a:stretch/>
        </p:blipFill>
        <p:spPr>
          <a:xfrm>
            <a:off x="754602" y="1228291"/>
            <a:ext cx="10252428" cy="5478467"/>
          </a:xfrm>
        </p:spPr>
      </p:pic>
    </p:spTree>
    <p:extLst>
      <p:ext uri="{BB962C8B-B14F-4D97-AF65-F5344CB8AC3E}">
        <p14:creationId xmlns:p14="http://schemas.microsoft.com/office/powerpoint/2010/main" val="1178253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9CD6B-778E-44A2-9802-40001BEE51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3484" y="-177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Alterations to interface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954F13-1A18-419F-ABF7-A43662A1B3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423"/>
          <a:stretch/>
        </p:blipFill>
        <p:spPr>
          <a:xfrm>
            <a:off x="1376039" y="1585728"/>
            <a:ext cx="9730111" cy="523110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E7E2A8B-A671-424F-83CA-20435E511C4B}"/>
              </a:ext>
            </a:extLst>
          </p:cNvPr>
          <p:cNvSpPr/>
          <p:nvPr/>
        </p:nvSpPr>
        <p:spPr>
          <a:xfrm>
            <a:off x="1376039" y="3098307"/>
            <a:ext cx="195309" cy="117185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8544AD7-FE36-4148-B592-BA144BF877D3}"/>
              </a:ext>
            </a:extLst>
          </p:cNvPr>
          <p:cNvSpPr/>
          <p:nvPr/>
        </p:nvSpPr>
        <p:spPr>
          <a:xfrm>
            <a:off x="1376039" y="2029657"/>
            <a:ext cx="2778711" cy="1897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C27CF1D-68F7-428B-B2D9-502ADBDF3DE8}"/>
              </a:ext>
            </a:extLst>
          </p:cNvPr>
          <p:cNvSpPr/>
          <p:nvPr/>
        </p:nvSpPr>
        <p:spPr>
          <a:xfrm>
            <a:off x="985422" y="1926455"/>
            <a:ext cx="319596" cy="330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2692E6B-2875-45F7-BE41-FDD106C0BE3C}"/>
              </a:ext>
            </a:extLst>
          </p:cNvPr>
          <p:cNvSpPr/>
          <p:nvPr/>
        </p:nvSpPr>
        <p:spPr>
          <a:xfrm>
            <a:off x="1033509" y="3098307"/>
            <a:ext cx="319596" cy="330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954358B-6C5B-4C58-8D4E-3DF2EF22B132}"/>
              </a:ext>
            </a:extLst>
          </p:cNvPr>
          <p:cNvSpPr/>
          <p:nvPr/>
        </p:nvSpPr>
        <p:spPr>
          <a:xfrm>
            <a:off x="7253242" y="3684233"/>
            <a:ext cx="319596" cy="330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6E07D09-D8B9-4802-9A80-F9B3E3AC513D}"/>
              </a:ext>
            </a:extLst>
          </p:cNvPr>
          <p:cNvSpPr/>
          <p:nvPr/>
        </p:nvSpPr>
        <p:spPr>
          <a:xfrm>
            <a:off x="7190913" y="3187083"/>
            <a:ext cx="3817398" cy="88776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B5D0256-12AF-42E8-B822-BB247E3A448E}"/>
              </a:ext>
            </a:extLst>
          </p:cNvPr>
          <p:cNvSpPr/>
          <p:nvPr/>
        </p:nvSpPr>
        <p:spPr>
          <a:xfrm>
            <a:off x="9099612" y="3429000"/>
            <a:ext cx="1908699" cy="645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48A42A0-7990-497B-AA2B-2B8A125B8F38}"/>
              </a:ext>
            </a:extLst>
          </p:cNvPr>
          <p:cNvSpPr/>
          <p:nvPr/>
        </p:nvSpPr>
        <p:spPr>
          <a:xfrm>
            <a:off x="11129084" y="3465619"/>
            <a:ext cx="319596" cy="33069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193580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76168-A546-49BE-833D-B9B2CC63E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660" y="18255"/>
            <a:ext cx="10515600" cy="1325563"/>
          </a:xfrm>
        </p:spPr>
        <p:txBody>
          <a:bodyPr/>
          <a:lstStyle/>
          <a:p>
            <a:r>
              <a:rPr lang="en-US" sz="4000" dirty="0"/>
              <a:t>Display</a:t>
            </a:r>
            <a:r>
              <a:rPr lang="en-US" dirty="0"/>
              <a:t>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F1802D-0824-4B46-A25E-35AC4F75F3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Draw and save polygons over areas of interest(AOI) as views.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Default views per dataset showing features pre-plotted.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Auto-retrieve features related to AOI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Show overlay layer options features detected in 3.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Keep </a:t>
            </a:r>
            <a:r>
              <a:rPr lang="en-US" sz="2400" dirty="0" err="1"/>
              <a:t>GeoJSON</a:t>
            </a:r>
            <a:r>
              <a:rPr lang="en-US" sz="2400" dirty="0"/>
              <a:t> layers of known geographical resolutions ready for discrete features(e.g. census: population density, income) :- State, County, District, Block</a:t>
            </a:r>
          </a:p>
        </p:txBody>
      </p:sp>
    </p:spTree>
    <p:extLst>
      <p:ext uri="{BB962C8B-B14F-4D97-AF65-F5344CB8AC3E}">
        <p14:creationId xmlns:p14="http://schemas.microsoft.com/office/powerpoint/2010/main" val="1696737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7939C-5826-4B6F-86DF-8F0F2C577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905" y="53266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Display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C6B24-CE07-4594-BC7C-5F846F1546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Replace section blocks with expandable/collapsible sections(accordions). Makes more space for features.</a:t>
            </a:r>
          </a:p>
          <a:p>
            <a:endParaRPr lang="en-US" sz="2400" dirty="0"/>
          </a:p>
        </p:txBody>
      </p:sp>
      <p:pic>
        <p:nvPicPr>
          <p:cNvPr id="4" name="accordion">
            <a:hlinkClick r:id="" action="ppaction://media"/>
            <a:extLst>
              <a:ext uri="{FF2B5EF4-FFF2-40B4-BE49-F238E27FC236}">
                <a16:creationId xmlns:a16="http://schemas.microsoft.com/office/drawing/2014/main" id="{A7BF4002-1B29-4828-BC9B-53E75ABCA9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6950" y="2028781"/>
            <a:ext cx="8053695" cy="458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700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46F0-7FA5-4259-80CE-A69B1166F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IN" sz="4000" dirty="0"/>
              <a:t>Interface/UI Improvements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76B18-85D8-4897-A448-5C52B8670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2662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1. Developing the spatiotemporal query interface </a:t>
            </a:r>
          </a:p>
          <a:p>
            <a:pPr marL="0" indent="0">
              <a:buNone/>
            </a:pPr>
            <a:r>
              <a:rPr lang="en-US" sz="2400" dirty="0"/>
              <a:t>- specify the geospatial coverage</a:t>
            </a:r>
          </a:p>
          <a:p>
            <a:pPr marL="0" indent="0">
              <a:buNone/>
            </a:pPr>
            <a:r>
              <a:rPr lang="en-US" sz="2400" dirty="0"/>
              <a:t>- temporal coverage</a:t>
            </a:r>
          </a:p>
          <a:p>
            <a:pPr marL="0" indent="0">
              <a:buNone/>
            </a:pPr>
            <a:r>
              <a:rPr lang="en-US" sz="2400" dirty="0"/>
              <a:t>- auto-detected features</a:t>
            </a:r>
          </a:p>
          <a:p>
            <a:pPr>
              <a:buFontTx/>
              <a:buChar char="-"/>
            </a:pPr>
            <a:r>
              <a:rPr lang="en-US" sz="2400" dirty="0"/>
              <a:t>including the feature range </a:t>
            </a:r>
          </a:p>
          <a:p>
            <a:pPr marL="0" indent="0">
              <a:buNone/>
            </a:pPr>
            <a:r>
              <a:rPr lang="en-US" sz="2400" dirty="0"/>
              <a:t>- stat graphs</a:t>
            </a:r>
          </a:p>
        </p:txBody>
      </p:sp>
    </p:spTree>
    <p:extLst>
      <p:ext uri="{BB962C8B-B14F-4D97-AF65-F5344CB8AC3E}">
        <p14:creationId xmlns:p14="http://schemas.microsoft.com/office/powerpoint/2010/main" val="10826525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5FC60-611B-4E64-B70D-B530C4CD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0617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Displaying Geospatial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CB3C5-653A-444F-B8F0-326A8ACD2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237"/>
            <a:ext cx="10515600" cy="4351338"/>
          </a:xfrm>
        </p:spPr>
        <p:txBody>
          <a:bodyPr>
            <a:normAutofit/>
          </a:bodyPr>
          <a:lstStyle/>
          <a:p>
            <a:r>
              <a:rPr lang="en-IN" sz="2400" dirty="0"/>
              <a:t>Idea: Live updating breadcrumb of location/co-ordinates with rough locations.</a:t>
            </a:r>
          </a:p>
          <a:p>
            <a:pPr lvl="1"/>
            <a:r>
              <a:rPr lang="en-IN" sz="2000" dirty="0" err="1"/>
              <a:t>E.g</a:t>
            </a:r>
            <a:r>
              <a:rPr lang="en-IN" sz="2000" dirty="0"/>
              <a:t> if the drawn region is between [</a:t>
            </a:r>
            <a:r>
              <a:rPr lang="en-US" sz="2000" dirty="0"/>
              <a:t>41.95132, -114.01611] and [40.44695, -105.0293] -&gt; </a:t>
            </a:r>
          </a:p>
          <a:p>
            <a:pPr lvl="2"/>
            <a:r>
              <a:rPr lang="en-US" sz="1600" dirty="0"/>
              <a:t>Utah-Colorado or Salt-Lake City County – Larimer County[Lat]/Idaho Falls – Capital Reef National Park[Long].</a:t>
            </a:r>
            <a:endParaRPr lang="en-IN" sz="16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C7A5A-47D8-4CD2-BDBC-690429347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390" r="33906" b="11666"/>
          <a:stretch/>
        </p:blipFill>
        <p:spPr>
          <a:xfrm>
            <a:off x="0" y="2952750"/>
            <a:ext cx="8058150" cy="39052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3A87F8-D6C1-4D3B-8CAA-F538527D458F}"/>
              </a:ext>
            </a:extLst>
          </p:cNvPr>
          <p:cNvSpPr txBox="1"/>
          <p:nvPr/>
        </p:nvSpPr>
        <p:spPr>
          <a:xfrm>
            <a:off x="0" y="2681056"/>
            <a:ext cx="88776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Salt-Lake City County – Larimer County[Lat]/Idaho Falls – Capital Reef National Park[Long].</a:t>
            </a:r>
            <a:endParaRPr lang="en-IN" sz="1400" dirty="0"/>
          </a:p>
          <a:p>
            <a:endParaRPr lang="en-US" sz="1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FBB9DB-57D0-4F90-B0C0-96877E3B7DF4}"/>
              </a:ext>
            </a:extLst>
          </p:cNvPr>
          <p:cNvSpPr/>
          <p:nvPr/>
        </p:nvSpPr>
        <p:spPr>
          <a:xfrm>
            <a:off x="0" y="2681056"/>
            <a:ext cx="6631619" cy="2716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C07D5D-9C58-4AD5-BE12-97D3775A2AEB}"/>
              </a:ext>
            </a:extLst>
          </p:cNvPr>
          <p:cNvSpPr txBox="1"/>
          <p:nvPr/>
        </p:nvSpPr>
        <p:spPr>
          <a:xfrm>
            <a:off x="8142119" y="2978177"/>
            <a:ext cx="38351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place names over numbers because it is more general to view, navigate, understand , and use.</a:t>
            </a:r>
          </a:p>
          <a:p>
            <a:endParaRPr lang="en-US" dirty="0"/>
          </a:p>
          <a:p>
            <a:r>
              <a:rPr lang="en-US" dirty="0"/>
              <a:t>Can make a </a:t>
            </a:r>
            <a:r>
              <a:rPr lang="en-US" b="1" dirty="0"/>
              <a:t>dropdown list </a:t>
            </a:r>
            <a:r>
              <a:rPr lang="en-US" dirty="0"/>
              <a:t>– with this information for each selected polygon</a:t>
            </a:r>
          </a:p>
        </p:txBody>
      </p:sp>
    </p:spTree>
    <p:extLst>
      <p:ext uri="{BB962C8B-B14F-4D97-AF65-F5344CB8AC3E}">
        <p14:creationId xmlns:p14="http://schemas.microsoft.com/office/powerpoint/2010/main" val="610872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FAF4E-239A-4F31-A9EA-C7656E9EF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Handling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896EC-DA6B-4493-9426-BD9F44926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524" y="1343818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After a polygon layer is loaded or some polygons are drawn on the map, the system auto-detects the features relevant to the area of interest.</a:t>
            </a:r>
          </a:p>
          <a:p>
            <a:pPr marL="0" indent="0">
              <a:buNone/>
            </a:pPr>
            <a:r>
              <a:rPr lang="en-US" sz="2400" dirty="0"/>
              <a:t>Choosing the features to explore the geospatial distribution is the next natural step.</a:t>
            </a:r>
          </a:p>
          <a:p>
            <a:pPr marL="0" indent="0">
              <a:buNone/>
            </a:pPr>
            <a:r>
              <a:rPr lang="en-US" sz="2400" dirty="0"/>
              <a:t>Here there are two tasks that the user must be able to do:</a:t>
            </a:r>
          </a:p>
          <a:p>
            <a:pPr marL="0" indent="0">
              <a:buNone/>
            </a:pPr>
            <a:r>
              <a:rPr lang="en-US" sz="2400" dirty="0"/>
              <a:t>	1. Choose feature(s) to see on the map</a:t>
            </a:r>
          </a:p>
          <a:p>
            <a:pPr marL="0" indent="0">
              <a:buNone/>
            </a:pPr>
            <a:r>
              <a:rPr lang="en-US" sz="2400" dirty="0"/>
              <a:t>	2. Choose Range for each feature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33E199-617C-4E4C-A9F5-B5C3F2866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5610" y="3974973"/>
            <a:ext cx="5286376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13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9ACA7-DF29-469B-8819-F72DC58AA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806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Handling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B2B9F-2649-400C-92D7-3D5B0074A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806" y="1253331"/>
            <a:ext cx="6375369" cy="4351338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List of features and their related overlay options:</a:t>
            </a:r>
          </a:p>
          <a:p>
            <a:pPr lvl="1"/>
            <a:r>
              <a:rPr lang="en-US" sz="2000" dirty="0"/>
              <a:t>Time period: as a slider with two handles: upper and lower</a:t>
            </a:r>
          </a:p>
          <a:p>
            <a:pPr lvl="1"/>
            <a:r>
              <a:rPr lang="en-US" sz="2000" dirty="0"/>
              <a:t>Range of values: as a slider/text input</a:t>
            </a:r>
          </a:p>
          <a:p>
            <a:r>
              <a:rPr lang="en-US" sz="2400" dirty="0"/>
              <a:t>Identify feature as continuous or discrete, handle each differently.</a:t>
            </a:r>
          </a:p>
          <a:p>
            <a:r>
              <a:rPr lang="en-US" sz="2400" dirty="0"/>
              <a:t>E.g. Dams in area: Discreet – Keep a layer of marked points ready, options: with 		- volume &gt; 3000 cubic km</a:t>
            </a:r>
          </a:p>
          <a:p>
            <a:r>
              <a:rPr lang="en-US" sz="2400" dirty="0"/>
              <a:t>E.g. Continuous: Wind speed – Keep a shaded layer.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57C111-39C7-4267-83F0-E5898CD853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899" y="1918570"/>
            <a:ext cx="5286375" cy="3093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0368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1282</TotalTime>
  <Words>806</Words>
  <Application>Microsoft Office PowerPoint</Application>
  <PresentationFormat>Widescreen</PresentationFormat>
  <Paragraphs>97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Radix Query Interface</vt:lpstr>
      <vt:lpstr>Current Interface</vt:lpstr>
      <vt:lpstr>Alterations to interface</vt:lpstr>
      <vt:lpstr>Display Features</vt:lpstr>
      <vt:lpstr>Display changes</vt:lpstr>
      <vt:lpstr>Interface/UI Improvements</vt:lpstr>
      <vt:lpstr>Displaying Geospatial coverage</vt:lpstr>
      <vt:lpstr>Handling Features</vt:lpstr>
      <vt:lpstr>Handling features</vt:lpstr>
      <vt:lpstr>Determining a dynamic range</vt:lpstr>
      <vt:lpstr>Temporal coverage</vt:lpstr>
      <vt:lpstr>Stat chart</vt:lpstr>
      <vt:lpstr>Tracking user query progress</vt:lpstr>
      <vt:lpstr>Timeline</vt:lpstr>
      <vt:lpstr>Aggregation Bin plot</vt:lpstr>
      <vt:lpstr>Radar View</vt:lpstr>
      <vt:lpstr>Map level implementation</vt:lpstr>
      <vt:lpstr>TODO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Mehrotra,Sanket</dc:creator>
  <cp:lastModifiedBy>Mehrotra,Sanket</cp:lastModifiedBy>
  <cp:revision>55</cp:revision>
  <dcterms:created xsi:type="dcterms:W3CDTF">2020-05-29T19:47:45Z</dcterms:created>
  <dcterms:modified xsi:type="dcterms:W3CDTF">2020-05-30T17:10:24Z</dcterms:modified>
</cp:coreProperties>
</file>

<file path=docProps/thumbnail.jpeg>
</file>